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76" r:id="rId5"/>
    <p:sldId id="262" r:id="rId6"/>
    <p:sldId id="274" r:id="rId7"/>
    <p:sldId id="269" r:id="rId8"/>
    <p:sldId id="270" r:id="rId9"/>
    <p:sldId id="286" r:id="rId10"/>
    <p:sldId id="267" r:id="rId11"/>
    <p:sldId id="272" r:id="rId12"/>
    <p:sldId id="284" r:id="rId13"/>
    <p:sldId id="287" r:id="rId1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800" u="sng" kern="1200">
        <a:solidFill>
          <a:schemeClr val="tx1"/>
        </a:solidFill>
        <a:latin typeface="Arial" charset="0"/>
        <a:ea typeface="+mn-ea"/>
        <a:cs typeface="+mn-cs"/>
      </a:defRPr>
    </a:lvl1pPr>
    <a:lvl2pPr marL="457200" algn="l" rtl="0" eaLnBrk="0" fontAlgn="base" hangingPunct="0">
      <a:spcBef>
        <a:spcPct val="0"/>
      </a:spcBef>
      <a:spcAft>
        <a:spcPct val="0"/>
      </a:spcAft>
      <a:defRPr sz="4800" u="sng" kern="1200">
        <a:solidFill>
          <a:schemeClr val="tx1"/>
        </a:solidFill>
        <a:latin typeface="Arial" charset="0"/>
        <a:ea typeface="+mn-ea"/>
        <a:cs typeface="+mn-cs"/>
      </a:defRPr>
    </a:lvl2pPr>
    <a:lvl3pPr marL="914400" algn="l" rtl="0" eaLnBrk="0" fontAlgn="base" hangingPunct="0">
      <a:spcBef>
        <a:spcPct val="0"/>
      </a:spcBef>
      <a:spcAft>
        <a:spcPct val="0"/>
      </a:spcAft>
      <a:defRPr sz="4800" u="sng" kern="1200">
        <a:solidFill>
          <a:schemeClr val="tx1"/>
        </a:solidFill>
        <a:latin typeface="Arial" charset="0"/>
        <a:ea typeface="+mn-ea"/>
        <a:cs typeface="+mn-cs"/>
      </a:defRPr>
    </a:lvl3pPr>
    <a:lvl4pPr marL="1371600" algn="l" rtl="0" eaLnBrk="0" fontAlgn="base" hangingPunct="0">
      <a:spcBef>
        <a:spcPct val="0"/>
      </a:spcBef>
      <a:spcAft>
        <a:spcPct val="0"/>
      </a:spcAft>
      <a:defRPr sz="4800" u="sng" kern="1200">
        <a:solidFill>
          <a:schemeClr val="tx1"/>
        </a:solidFill>
        <a:latin typeface="Arial" charset="0"/>
        <a:ea typeface="+mn-ea"/>
        <a:cs typeface="+mn-cs"/>
      </a:defRPr>
    </a:lvl4pPr>
    <a:lvl5pPr marL="1828800" algn="l" rtl="0" eaLnBrk="0" fontAlgn="base" hangingPunct="0">
      <a:spcBef>
        <a:spcPct val="0"/>
      </a:spcBef>
      <a:spcAft>
        <a:spcPct val="0"/>
      </a:spcAft>
      <a:defRPr sz="4800" u="sng" kern="1200">
        <a:solidFill>
          <a:schemeClr val="tx1"/>
        </a:solidFill>
        <a:latin typeface="Arial" charset="0"/>
        <a:ea typeface="+mn-ea"/>
        <a:cs typeface="+mn-cs"/>
      </a:defRPr>
    </a:lvl5pPr>
    <a:lvl6pPr marL="2286000" algn="l" defTabSz="914400" rtl="0" eaLnBrk="1" latinLnBrk="0" hangingPunct="1">
      <a:defRPr sz="4800" u="sng" kern="1200">
        <a:solidFill>
          <a:schemeClr val="tx1"/>
        </a:solidFill>
        <a:latin typeface="Arial" charset="0"/>
        <a:ea typeface="+mn-ea"/>
        <a:cs typeface="+mn-cs"/>
      </a:defRPr>
    </a:lvl6pPr>
    <a:lvl7pPr marL="2743200" algn="l" defTabSz="914400" rtl="0" eaLnBrk="1" latinLnBrk="0" hangingPunct="1">
      <a:defRPr sz="4800" u="sng" kern="1200">
        <a:solidFill>
          <a:schemeClr val="tx1"/>
        </a:solidFill>
        <a:latin typeface="Arial" charset="0"/>
        <a:ea typeface="+mn-ea"/>
        <a:cs typeface="+mn-cs"/>
      </a:defRPr>
    </a:lvl7pPr>
    <a:lvl8pPr marL="3200400" algn="l" defTabSz="914400" rtl="0" eaLnBrk="1" latinLnBrk="0" hangingPunct="1">
      <a:defRPr sz="4800" u="sng" kern="1200">
        <a:solidFill>
          <a:schemeClr val="tx1"/>
        </a:solidFill>
        <a:latin typeface="Arial" charset="0"/>
        <a:ea typeface="+mn-ea"/>
        <a:cs typeface="+mn-cs"/>
      </a:defRPr>
    </a:lvl8pPr>
    <a:lvl9pPr marL="3657600" algn="l" defTabSz="914400" rtl="0" eaLnBrk="1" latinLnBrk="0" hangingPunct="1">
      <a:defRPr sz="48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63DE8"/>
    <a:srgbClr val="037C03"/>
    <a:srgbClr val="438E00"/>
    <a:srgbClr val="7B00E4"/>
    <a:srgbClr val="EAEC5E"/>
    <a:srgbClr val="FCFEB9"/>
    <a:srgbClr val="3365FB"/>
    <a:srgbClr val="FFD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5" autoAdjust="0"/>
    <p:restoredTop sz="94660" autoAdjust="0"/>
  </p:normalViewPr>
  <p:slideViewPr>
    <p:cSldViewPr>
      <p:cViewPr>
        <p:scale>
          <a:sx n="75" d="100"/>
          <a:sy n="75" d="100"/>
        </p:scale>
        <p:origin x="-216" y="-72"/>
      </p:cViewPr>
      <p:guideLst>
        <p:guide orient="horz" pos="2160"/>
        <p:guide pos="768"/>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9.xml"/><Relationship Id="rId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010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6175" y="687388"/>
            <a:ext cx="4565650" cy="34258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19487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Change footnote to appropriate program name. Click View&gt;Master&gt;Slide Master&gt;(edit footnote). This will change it on all slides. Insert program symbol. Do not copy and paste photos and graphics. Insert from a saved file. Minimum font size 24 in body of slide, type directly over titles and subtitles to keep standard.</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Insert short program description and photo. How and who/what does the program help and why?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t>Insert 2-3 reasons in bullet format to participate in the program, how it contributes to Rotary’s mission and insert photo.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026"/>
          <p:cNvSpPr>
            <a:spLocks noChangeArrowheads="1" noTextEdit="1"/>
          </p:cNvSpPr>
          <p:nvPr>
            <p:ph type="sldImg"/>
          </p:nvPr>
        </p:nvSpPr>
        <p:spPr>
          <a:ln/>
        </p:spPr>
      </p:sp>
      <p:sp>
        <p:nvSpPr>
          <p:cNvPr id="120835" name="Rectangle 1027"/>
          <p:cNvSpPr>
            <a:spLocks noGrp="1" noChangeArrowheads="1"/>
          </p:cNvSpPr>
          <p:nvPr>
            <p:ph type="body" idx="1"/>
          </p:nvPr>
        </p:nvSpPr>
        <p:spPr/>
        <p:txBody>
          <a:bodyPr/>
          <a:lstStyle/>
          <a:p>
            <a:r>
              <a:rPr lang="en-US"/>
              <a:t>Insert key steps in organizing the program and getting started in bullet format and photo. Edit title to reflect slide content.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a:t>Insert information in bullet format on how a Rotary club provides ongoing support for the program.  How do Rotarians serve as resources for the program?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a:t>Insert important program guidelines in bullet format.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t>Insert brief information on key program projects and/or activities and photo. Edit title to reflect slide content.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a:t>Insert information on the district level program structure. Who are the key district leaders and how do they serve the interests of the program?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026"/>
          <p:cNvSpPr>
            <a:spLocks noChangeArrowheads="1" noTextEdit="1"/>
          </p:cNvSpPr>
          <p:nvPr>
            <p:ph type="sldImg"/>
          </p:nvPr>
        </p:nvSpPr>
        <p:spPr>
          <a:ln/>
        </p:spPr>
      </p:sp>
      <p:sp>
        <p:nvSpPr>
          <p:cNvPr id="126979" name="Rectangle 1027"/>
          <p:cNvSpPr>
            <a:spLocks noGrp="1" noChangeArrowheads="1"/>
          </p:cNvSpPr>
          <p:nvPr>
            <p:ph type="body" idx="1"/>
          </p:nvPr>
        </p:nvSpPr>
        <p:spPr/>
        <p:txBody>
          <a:bodyPr/>
          <a:lstStyle/>
          <a:p>
            <a:r>
              <a:rPr lang="en-US"/>
              <a:t>Insert program name and appropriate contact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4013313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22908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81000"/>
            <a:ext cx="2133600" cy="6172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09600" y="381000"/>
            <a:ext cx="62484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00770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620000" cy="8382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1600200"/>
            <a:ext cx="7848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09600" y="4152900"/>
            <a:ext cx="7848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26022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620000" cy="8382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1600200"/>
            <a:ext cx="38481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lipArt Placeholder 3"/>
          <p:cNvSpPr>
            <a:spLocks noGrp="1"/>
          </p:cNvSpPr>
          <p:nvPr>
            <p:ph type="clipArt" sz="half" idx="2"/>
          </p:nvPr>
        </p:nvSpPr>
        <p:spPr>
          <a:xfrm>
            <a:off x="4610100" y="1600200"/>
            <a:ext cx="3848100" cy="4953000"/>
          </a:xfrm>
        </p:spPr>
        <p:txBody>
          <a:bodyPr/>
          <a:lstStyle/>
          <a:p>
            <a:endParaRPr lang="en-CA"/>
          </a:p>
        </p:txBody>
      </p:sp>
    </p:spTree>
    <p:extLst>
      <p:ext uri="{BB962C8B-B14F-4D97-AF65-F5344CB8AC3E}">
        <p14:creationId xmlns:p14="http://schemas.microsoft.com/office/powerpoint/2010/main" val="3251889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620000" cy="838200"/>
          </a:xfrm>
        </p:spPr>
        <p:txBody>
          <a:bodyPr/>
          <a:lstStyle/>
          <a:p>
            <a:r>
              <a:rPr lang="en-US" smtClean="0"/>
              <a:t>Click to edit Master title style</a:t>
            </a:r>
            <a:endParaRPr lang="en-CA"/>
          </a:p>
        </p:txBody>
      </p:sp>
      <p:sp>
        <p:nvSpPr>
          <p:cNvPr id="3" name="ClipArt Placeholder 2"/>
          <p:cNvSpPr>
            <a:spLocks noGrp="1"/>
          </p:cNvSpPr>
          <p:nvPr>
            <p:ph type="clipArt" sz="half" idx="1"/>
          </p:nvPr>
        </p:nvSpPr>
        <p:spPr>
          <a:xfrm>
            <a:off x="609600" y="1600200"/>
            <a:ext cx="3848100" cy="4953000"/>
          </a:xfrm>
        </p:spPr>
        <p:txBody>
          <a:bodyPr/>
          <a:lstStyle/>
          <a:p>
            <a:endParaRPr lang="en-CA"/>
          </a:p>
        </p:txBody>
      </p:sp>
      <p:sp>
        <p:nvSpPr>
          <p:cNvPr id="4" name="Text Placeholder 3"/>
          <p:cNvSpPr>
            <a:spLocks noGrp="1"/>
          </p:cNvSpPr>
          <p:nvPr>
            <p:ph type="body" sz="half" idx="2"/>
          </p:nvPr>
        </p:nvSpPr>
        <p:spPr>
          <a:xfrm>
            <a:off x="4610100" y="1600200"/>
            <a:ext cx="38481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18867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37693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4625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09600" y="1600200"/>
            <a:ext cx="38481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00200"/>
            <a:ext cx="38481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62239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44643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305271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04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675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712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ChangeArrowheads="1"/>
          </p:cNvSpPr>
          <p:nvPr/>
        </p:nvSpPr>
        <p:spPr bwMode="auto">
          <a:xfrm>
            <a:off x="7780338" y="4805363"/>
            <a:ext cx="1363662" cy="2052637"/>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26" name="Rectangle 2"/>
          <p:cNvSpPr>
            <a:spLocks noChangeArrowheads="1"/>
          </p:cNvSpPr>
          <p:nvPr/>
        </p:nvSpPr>
        <p:spPr bwMode="auto">
          <a:xfrm>
            <a:off x="0" y="0"/>
            <a:ext cx="1203325" cy="18954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useBgFill="1">
        <p:nvSpPr>
          <p:cNvPr id="1028" name="Rectangle 4"/>
          <p:cNvSpPr>
            <a:spLocks noChangeArrowheads="1"/>
          </p:cNvSpPr>
          <p:nvPr/>
        </p:nvSpPr>
        <p:spPr bwMode="auto">
          <a:xfrm>
            <a:off x="228600" y="304800"/>
            <a:ext cx="8686800" cy="6324600"/>
          </a:xfrm>
          <a:prstGeom prst="rect">
            <a:avLst/>
          </a:prstGeom>
          <a:ln w="12700">
            <a:solidFill>
              <a:srgbClr val="FFD83D"/>
            </a:solidFill>
            <a:miter lim="800000"/>
            <a:headEnd/>
            <a:tailEnd/>
          </a:ln>
          <a:effectLst>
            <a:outerShdw dist="71842" dir="2700000" algn="ctr" rotWithShape="0">
              <a:srgbClr val="FFD83D"/>
            </a:outerShdw>
          </a:effectLst>
        </p:spPr>
        <p:txBody>
          <a:bodyPr wrap="none" anchor="ctr"/>
          <a:lstStyle/>
          <a:p>
            <a:endParaRPr lang="en-CA"/>
          </a:p>
        </p:txBody>
      </p:sp>
      <p:sp>
        <p:nvSpPr>
          <p:cNvPr id="1029" name="Rectangle 5"/>
          <p:cNvSpPr>
            <a:spLocks noGrp="1" noChangeArrowheads="1"/>
          </p:cNvSpPr>
          <p:nvPr>
            <p:ph type="title"/>
          </p:nvPr>
        </p:nvSpPr>
        <p:spPr bwMode="auto">
          <a:xfrm>
            <a:off x="1524000" y="381000"/>
            <a:ext cx="7620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30" name="Rectangle 6" descr="1rotary"/>
          <p:cNvSpPr>
            <a:spLocks noGrp="1" noChangeArrowheads="1"/>
          </p:cNvSpPr>
          <p:nvPr>
            <p:ph type="body" idx="1"/>
          </p:nvPr>
        </p:nvSpPr>
        <p:spPr bwMode="auto">
          <a:xfrm>
            <a:off x="609600" y="1600200"/>
            <a:ext cx="7848600" cy="4953000"/>
          </a:xfrm>
          <a:prstGeom prst="rect">
            <a:avLst/>
          </a:prstGeom>
          <a:noFill/>
          <a:ln>
            <a:noFill/>
          </a:ln>
          <a:effectLst/>
          <a:extLst>
            <a:ext uri="{909E8E84-426E-40DD-AFC4-6F175D3DCCD1}">
              <a14:hiddenFill xmlns:a14="http://schemas.microsoft.com/office/drawing/2010/main">
                <a:blipFill dpi="0" rotWithShape="0">
                  <a:blip r:embed="rId16"/>
                  <a:srcRect/>
                  <a:stretch>
                    <a:fillRect/>
                  </a:stretch>
                </a:blip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7"/>
          <p:cNvGrpSpPr>
            <a:grpSpLocks/>
          </p:cNvGrpSpPr>
          <p:nvPr/>
        </p:nvGrpSpPr>
        <p:grpSpPr bwMode="auto">
          <a:xfrm>
            <a:off x="1143000" y="1219200"/>
            <a:ext cx="7315200" cy="76200"/>
            <a:chOff x="384" y="1104"/>
            <a:chExt cx="4800" cy="48"/>
          </a:xfrm>
        </p:grpSpPr>
        <p:sp>
          <p:nvSpPr>
            <p:cNvPr id="1032" name="Line 8"/>
            <p:cNvSpPr>
              <a:spLocks noChangeShapeType="1"/>
            </p:cNvSpPr>
            <p:nvPr/>
          </p:nvSpPr>
          <p:spPr bwMode="auto">
            <a:xfrm>
              <a:off x="384" y="1104"/>
              <a:ext cx="4800" cy="0"/>
            </a:xfrm>
            <a:prstGeom prst="line">
              <a:avLst/>
            </a:prstGeom>
            <a:noFill/>
            <a:ln w="76200">
              <a:solidFill>
                <a:srgbClr val="FFD83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33" name="Line 9"/>
            <p:cNvSpPr>
              <a:spLocks noChangeShapeType="1"/>
            </p:cNvSpPr>
            <p:nvPr/>
          </p:nvSpPr>
          <p:spPr bwMode="auto">
            <a:xfrm flipV="1">
              <a:off x="384" y="1152"/>
              <a:ext cx="4800"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pic>
        <p:nvPicPr>
          <p:cNvPr id="1034" name="Picture 10" descr="riemblem_c_larg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eaLnBrk="0" fontAlgn="base" hangingPunct="0">
        <a:spcBef>
          <a:spcPct val="0"/>
        </a:spcBef>
        <a:spcAft>
          <a:spcPct val="0"/>
        </a:spcAft>
        <a:defRPr sz="3600" b="1">
          <a:solidFill>
            <a:schemeClr val="hlink"/>
          </a:solidFill>
          <a:latin typeface="+mj-lt"/>
          <a:ea typeface="+mj-ea"/>
          <a:cs typeface="+mj-cs"/>
        </a:defRPr>
      </a:lvl1pPr>
      <a:lvl2pPr algn="l" rtl="0" eaLnBrk="0" fontAlgn="base" hangingPunct="0">
        <a:spcBef>
          <a:spcPct val="0"/>
        </a:spcBef>
        <a:spcAft>
          <a:spcPct val="0"/>
        </a:spcAft>
        <a:defRPr sz="3600" b="1">
          <a:solidFill>
            <a:schemeClr val="hlink"/>
          </a:solidFill>
          <a:latin typeface="Arial" charset="0"/>
        </a:defRPr>
      </a:lvl2pPr>
      <a:lvl3pPr algn="l" rtl="0" eaLnBrk="0" fontAlgn="base" hangingPunct="0">
        <a:spcBef>
          <a:spcPct val="0"/>
        </a:spcBef>
        <a:spcAft>
          <a:spcPct val="0"/>
        </a:spcAft>
        <a:defRPr sz="3600" b="1">
          <a:solidFill>
            <a:schemeClr val="hlink"/>
          </a:solidFill>
          <a:latin typeface="Arial" charset="0"/>
        </a:defRPr>
      </a:lvl3pPr>
      <a:lvl4pPr algn="l" rtl="0" eaLnBrk="0" fontAlgn="base" hangingPunct="0">
        <a:spcBef>
          <a:spcPct val="0"/>
        </a:spcBef>
        <a:spcAft>
          <a:spcPct val="0"/>
        </a:spcAft>
        <a:defRPr sz="3600" b="1">
          <a:solidFill>
            <a:schemeClr val="hlink"/>
          </a:solidFill>
          <a:latin typeface="Arial" charset="0"/>
        </a:defRPr>
      </a:lvl4pPr>
      <a:lvl5pPr algn="l" rtl="0" eaLnBrk="0" fontAlgn="base" hangingPunct="0">
        <a:spcBef>
          <a:spcPct val="0"/>
        </a:spcBef>
        <a:spcAft>
          <a:spcPct val="0"/>
        </a:spcAft>
        <a:defRPr sz="3600" b="1">
          <a:solidFill>
            <a:schemeClr val="hlink"/>
          </a:solidFill>
          <a:latin typeface="Arial" charset="0"/>
        </a:defRPr>
      </a:lvl5pPr>
      <a:lvl6pPr marL="457200" algn="l" rtl="0" eaLnBrk="0" fontAlgn="base" hangingPunct="0">
        <a:spcBef>
          <a:spcPct val="0"/>
        </a:spcBef>
        <a:spcAft>
          <a:spcPct val="0"/>
        </a:spcAft>
        <a:defRPr sz="3600" b="1">
          <a:solidFill>
            <a:schemeClr val="hlink"/>
          </a:solidFill>
          <a:latin typeface="Arial" charset="0"/>
        </a:defRPr>
      </a:lvl6pPr>
      <a:lvl7pPr marL="914400" algn="l" rtl="0" eaLnBrk="0" fontAlgn="base" hangingPunct="0">
        <a:spcBef>
          <a:spcPct val="0"/>
        </a:spcBef>
        <a:spcAft>
          <a:spcPct val="0"/>
        </a:spcAft>
        <a:defRPr sz="3600" b="1">
          <a:solidFill>
            <a:schemeClr val="hlink"/>
          </a:solidFill>
          <a:latin typeface="Arial" charset="0"/>
        </a:defRPr>
      </a:lvl7pPr>
      <a:lvl8pPr marL="1371600" algn="l" rtl="0" eaLnBrk="0" fontAlgn="base" hangingPunct="0">
        <a:spcBef>
          <a:spcPct val="0"/>
        </a:spcBef>
        <a:spcAft>
          <a:spcPct val="0"/>
        </a:spcAft>
        <a:defRPr sz="3600" b="1">
          <a:solidFill>
            <a:schemeClr val="hlink"/>
          </a:solidFill>
          <a:latin typeface="Arial" charset="0"/>
        </a:defRPr>
      </a:lvl8pPr>
      <a:lvl9pPr marL="1828800" algn="l" rtl="0" eaLnBrk="0" fontAlgn="base" hangingPunct="0">
        <a:spcBef>
          <a:spcPct val="0"/>
        </a:spcBef>
        <a:spcAft>
          <a:spcPct val="0"/>
        </a:spcAft>
        <a:defRPr sz="3600" b="1">
          <a:solidFill>
            <a:schemeClr val="hlink"/>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defRPr>
      </a:lvl5pPr>
      <a:lvl6pPr marL="2514600" indent="-228600" algn="l" rtl="0" eaLnBrk="0" fontAlgn="base" hangingPunct="0">
        <a:spcBef>
          <a:spcPct val="20000"/>
        </a:spcBef>
        <a:spcAft>
          <a:spcPct val="0"/>
        </a:spcAft>
        <a:buClr>
          <a:schemeClr val="tx1"/>
        </a:buClr>
        <a:buChar char="•"/>
        <a:defRPr sz="1600">
          <a:solidFill>
            <a:schemeClr val="tx1"/>
          </a:solidFill>
          <a:latin typeface="+mn-lt"/>
        </a:defRPr>
      </a:lvl6pPr>
      <a:lvl7pPr marL="2971800" indent="-228600" algn="l" rtl="0" eaLnBrk="0" fontAlgn="base" hangingPunct="0">
        <a:spcBef>
          <a:spcPct val="20000"/>
        </a:spcBef>
        <a:spcAft>
          <a:spcPct val="0"/>
        </a:spcAft>
        <a:buClr>
          <a:schemeClr val="tx1"/>
        </a:buClr>
        <a:buChar char="•"/>
        <a:defRPr sz="1600">
          <a:solidFill>
            <a:schemeClr val="tx1"/>
          </a:solidFill>
          <a:latin typeface="+mn-lt"/>
        </a:defRPr>
      </a:lvl7pPr>
      <a:lvl8pPr marL="3429000" indent="-228600" algn="l" rtl="0" eaLnBrk="0" fontAlgn="base" hangingPunct="0">
        <a:spcBef>
          <a:spcPct val="20000"/>
        </a:spcBef>
        <a:spcAft>
          <a:spcPct val="0"/>
        </a:spcAft>
        <a:buClr>
          <a:schemeClr val="tx1"/>
        </a:buClr>
        <a:buChar char="•"/>
        <a:defRPr sz="1600">
          <a:solidFill>
            <a:schemeClr val="tx1"/>
          </a:solidFill>
          <a:latin typeface="+mn-lt"/>
        </a:defRPr>
      </a:lvl8pPr>
      <a:lvl9pPr marL="3886200" indent="-228600" algn="l" rtl="0" eaLnBrk="0" fontAlgn="base" hangingPunct="0">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rotary.org/RIdocuments/en_pdf/rfe_cultural_awareness_en.pdf" TargetMode="External"/><Relationship Id="rId5" Type="http://schemas.openxmlformats.org/officeDocument/2006/relationships/hyperlink" Target="http://www.rotary.org/RIdocuments/en_pdf/rfe_matching_board_en.pdf" TargetMode="External"/><Relationship Id="rId4" Type="http://schemas.openxmlformats.org/officeDocument/2006/relationships/hyperlink" Target="http://www.rotary.org/RIdocuments/en_pdf/rfe_handbook_e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   </a:t>
            </a:r>
          </a:p>
        </p:txBody>
      </p:sp>
      <p:sp>
        <p:nvSpPr>
          <p:cNvPr id="96259" name="Rectangle 3" descr="1rotary"/>
          <p:cNvSpPr>
            <a:spLocks noGrp="1" noChangeArrowheads="1"/>
          </p:cNvSpPr>
          <p:nvPr>
            <p:ph type="body" sz="half" idx="1"/>
          </p:nvPr>
        </p:nvSpPr>
        <p:spPr>
          <a:xfrm>
            <a:off x="609600" y="1600200"/>
            <a:ext cx="7848600" cy="2405063"/>
          </a:xfrm>
        </p:spPr>
        <p:txBody>
          <a:bodyPr/>
          <a:lstStyle/>
          <a:p>
            <a:pPr algn="ctr">
              <a:buFontTx/>
              <a:buNone/>
            </a:pPr>
            <a:r>
              <a:rPr lang="en-US" sz="4800" b="1">
                <a:solidFill>
                  <a:schemeClr val="bg2"/>
                </a:solidFill>
              </a:rPr>
              <a:t>Rotary Friendship Exchange</a:t>
            </a:r>
          </a:p>
        </p:txBody>
      </p:sp>
      <p:pic>
        <p:nvPicPr>
          <p:cNvPr id="96275"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038600"/>
            <a:ext cx="3505200" cy="1887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Contact RI Staff</a:t>
            </a:r>
          </a:p>
        </p:txBody>
      </p:sp>
      <p:sp>
        <p:nvSpPr>
          <p:cNvPr id="144387" name="Rectangle 3" descr="1rotary"/>
          <p:cNvSpPr>
            <a:spLocks noGrp="1" noChangeArrowheads="1"/>
          </p:cNvSpPr>
          <p:nvPr>
            <p:ph type="body" idx="1"/>
          </p:nvPr>
        </p:nvSpPr>
        <p:spPr/>
        <p:txBody>
          <a:bodyPr/>
          <a:lstStyle/>
          <a:p>
            <a:pPr>
              <a:lnSpc>
                <a:spcPct val="70000"/>
              </a:lnSpc>
              <a:buFontTx/>
              <a:buNone/>
            </a:pPr>
            <a:endParaRPr lang="en-US" b="1"/>
          </a:p>
          <a:p>
            <a:pPr>
              <a:lnSpc>
                <a:spcPct val="70000"/>
              </a:lnSpc>
              <a:buFontTx/>
              <a:buNone/>
            </a:pPr>
            <a:r>
              <a:rPr lang="en-US" sz="2400" b="1"/>
              <a:t>Rotary International</a:t>
            </a:r>
          </a:p>
          <a:p>
            <a:pPr>
              <a:lnSpc>
                <a:spcPct val="70000"/>
              </a:lnSpc>
              <a:buFontTx/>
              <a:buNone/>
            </a:pPr>
            <a:r>
              <a:rPr lang="en-US" sz="2400" b="1"/>
              <a:t>Programs &amp; Presidential Initiatives Section</a:t>
            </a:r>
          </a:p>
          <a:p>
            <a:pPr>
              <a:lnSpc>
                <a:spcPct val="70000"/>
              </a:lnSpc>
              <a:buFontTx/>
              <a:buNone/>
            </a:pPr>
            <a:r>
              <a:rPr lang="en-US" sz="2400" b="1"/>
              <a:t>Phone:</a:t>
            </a:r>
            <a:r>
              <a:rPr lang="en-US" sz="2400"/>
              <a:t> 1-847-866-3460</a:t>
            </a:r>
          </a:p>
          <a:p>
            <a:pPr>
              <a:lnSpc>
                <a:spcPct val="70000"/>
              </a:lnSpc>
              <a:buFontTx/>
              <a:buNone/>
            </a:pPr>
            <a:r>
              <a:rPr lang="en-US" sz="2400" b="1"/>
              <a:t>Fax:</a:t>
            </a:r>
            <a:r>
              <a:rPr lang="en-US" sz="2400"/>
              <a:t> 1-847-556-2182</a:t>
            </a:r>
          </a:p>
          <a:p>
            <a:pPr>
              <a:lnSpc>
                <a:spcPct val="70000"/>
              </a:lnSpc>
              <a:buFontTx/>
              <a:buNone/>
            </a:pPr>
            <a:r>
              <a:rPr lang="en-US" sz="2400" b="1"/>
              <a:t>E-mail:</a:t>
            </a:r>
            <a:r>
              <a:rPr lang="en-US" sz="2400"/>
              <a:t> friendshipexchange@rotary.org</a:t>
            </a:r>
          </a:p>
          <a:p>
            <a:pPr>
              <a:lnSpc>
                <a:spcPct val="70000"/>
              </a:lnSpc>
              <a:buFontTx/>
              <a:buNone/>
            </a:pPr>
            <a:endParaRPr lang="en-US" sz="2400"/>
          </a:p>
          <a:p>
            <a:pPr>
              <a:lnSpc>
                <a:spcPct val="70000"/>
              </a:lnSpc>
              <a:buFontTx/>
              <a:buNone/>
            </a:pPr>
            <a:r>
              <a:rPr lang="en-US" sz="2400" b="1"/>
              <a:t>Rotary International </a:t>
            </a:r>
          </a:p>
          <a:p>
            <a:pPr>
              <a:lnSpc>
                <a:spcPct val="70000"/>
              </a:lnSpc>
              <a:buFontTx/>
              <a:buNone/>
            </a:pPr>
            <a:r>
              <a:rPr lang="en-US" sz="2400" b="1"/>
              <a:t>1560 Sherman Avenue</a:t>
            </a:r>
          </a:p>
          <a:p>
            <a:pPr>
              <a:lnSpc>
                <a:spcPct val="70000"/>
              </a:lnSpc>
              <a:buFontTx/>
              <a:buNone/>
            </a:pPr>
            <a:r>
              <a:rPr lang="en-US" sz="2400" b="1"/>
              <a:t>Evanston, IL 60201-3698</a:t>
            </a:r>
          </a:p>
          <a:p>
            <a:pPr>
              <a:lnSpc>
                <a:spcPct val="70000"/>
              </a:lnSpc>
              <a:buFontTx/>
              <a:buNone/>
            </a:pPr>
            <a:r>
              <a:rPr lang="en-US" sz="2400" b="1"/>
              <a:t>USA</a:t>
            </a:r>
          </a:p>
          <a:p>
            <a:pPr>
              <a:buFontTx/>
              <a:buNone/>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71600" y="381000"/>
            <a:ext cx="7772400" cy="838200"/>
          </a:xfrm>
        </p:spPr>
        <p:txBody>
          <a:bodyPr/>
          <a:lstStyle/>
          <a:p>
            <a:r>
              <a:rPr lang="en-US" sz="3800"/>
              <a:t>What is Friendship Exchange?</a:t>
            </a:r>
          </a:p>
        </p:txBody>
      </p:sp>
      <p:sp>
        <p:nvSpPr>
          <p:cNvPr id="73731" name="Rectangle 3" descr="1rotary"/>
          <p:cNvSpPr>
            <a:spLocks noGrp="1" noChangeArrowheads="1"/>
          </p:cNvSpPr>
          <p:nvPr>
            <p:ph type="body" sz="half" idx="1"/>
          </p:nvPr>
        </p:nvSpPr>
        <p:spPr>
          <a:xfrm>
            <a:off x="762000" y="1447800"/>
            <a:ext cx="3695700" cy="5105400"/>
          </a:xfrm>
        </p:spPr>
        <p:txBody>
          <a:bodyPr/>
          <a:lstStyle/>
          <a:p>
            <a:pPr marL="0" indent="0">
              <a:lnSpc>
                <a:spcPct val="90000"/>
              </a:lnSpc>
              <a:buFontTx/>
              <a:buNone/>
            </a:pPr>
            <a:r>
              <a:rPr lang="en-US">
                <a:cs typeface="Times New Roman" pitchFamily="18" charset="0"/>
              </a:rPr>
              <a:t>Friendship Exchange is an international exchange program for Rotarians and their families that provides participants with the opportunity to experience other cultures by staying in the homes of Rotarians in other countries.</a:t>
            </a:r>
          </a:p>
        </p:txBody>
      </p:sp>
      <p:pic>
        <p:nvPicPr>
          <p:cNvPr id="73736" name="Picture 8" descr="FE12"/>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419600" y="2286000"/>
            <a:ext cx="4038600" cy="3078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
            </a:r>
            <a:br>
              <a:rPr lang="en-US"/>
            </a:br>
            <a:r>
              <a:rPr lang="en-US"/>
              <a:t>Friendship Exchange Goals</a:t>
            </a:r>
            <a:br>
              <a:rPr lang="en-US"/>
            </a:br>
            <a:endParaRPr lang="en-US"/>
          </a:p>
        </p:txBody>
      </p:sp>
      <p:sp>
        <p:nvSpPr>
          <p:cNvPr id="94211" name="Rectangle 3" descr="1rotary"/>
          <p:cNvSpPr>
            <a:spLocks noGrp="1" noChangeArrowheads="1"/>
          </p:cNvSpPr>
          <p:nvPr>
            <p:ph type="body" sz="half" idx="2"/>
          </p:nvPr>
        </p:nvSpPr>
        <p:spPr>
          <a:xfrm>
            <a:off x="4495800" y="1600200"/>
            <a:ext cx="3962400" cy="4953000"/>
          </a:xfrm>
        </p:spPr>
        <p:txBody>
          <a:bodyPr/>
          <a:lstStyle/>
          <a:p>
            <a:pPr>
              <a:lnSpc>
                <a:spcPct val="90000"/>
              </a:lnSpc>
            </a:pPr>
            <a:r>
              <a:rPr lang="en-US" sz="2400"/>
              <a:t>Advance international understanding and peace through personal contact across borders.</a:t>
            </a:r>
          </a:p>
          <a:p>
            <a:pPr>
              <a:lnSpc>
                <a:spcPct val="90000"/>
              </a:lnSpc>
            </a:pPr>
            <a:r>
              <a:rPr lang="en-US" sz="2400"/>
              <a:t>Meet Rotarians from other countries and learn about their culture firsthand</a:t>
            </a:r>
          </a:p>
          <a:p>
            <a:pPr>
              <a:lnSpc>
                <a:spcPct val="90000"/>
              </a:lnSpc>
            </a:pPr>
            <a:r>
              <a:rPr lang="en-US" sz="2400"/>
              <a:t>Arrange international service projects directly with Rotarians in another country</a:t>
            </a:r>
          </a:p>
          <a:p>
            <a:pPr>
              <a:lnSpc>
                <a:spcPct val="90000"/>
              </a:lnSpc>
            </a:pPr>
            <a:r>
              <a:rPr lang="en-US" sz="2400"/>
              <a:t>Develop long-lasting club relationships</a:t>
            </a:r>
          </a:p>
        </p:txBody>
      </p:sp>
      <p:pic>
        <p:nvPicPr>
          <p:cNvPr id="94216" name="Picture 8" descr="FE16"/>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457200" y="1987550"/>
            <a:ext cx="3848100" cy="2881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371600" y="381000"/>
            <a:ext cx="7772400" cy="838200"/>
          </a:xfrm>
        </p:spPr>
        <p:txBody>
          <a:bodyPr/>
          <a:lstStyle/>
          <a:p>
            <a:r>
              <a:rPr lang="en-US" sz="3800"/>
              <a:t>Building a Friendship Exchange</a:t>
            </a:r>
          </a:p>
        </p:txBody>
      </p:sp>
      <p:sp>
        <p:nvSpPr>
          <p:cNvPr id="87043" name="Rectangle 3" descr="1rotary"/>
          <p:cNvSpPr>
            <a:spLocks noGrp="1" noChangeArrowheads="1"/>
          </p:cNvSpPr>
          <p:nvPr>
            <p:ph type="body" sz="half" idx="1"/>
          </p:nvPr>
        </p:nvSpPr>
        <p:spPr>
          <a:xfrm>
            <a:off x="609600" y="1447800"/>
            <a:ext cx="4267200" cy="4953000"/>
          </a:xfrm>
        </p:spPr>
        <p:txBody>
          <a:bodyPr/>
          <a:lstStyle/>
          <a:p>
            <a:pPr>
              <a:lnSpc>
                <a:spcPct val="90000"/>
              </a:lnSpc>
            </a:pPr>
            <a:r>
              <a:rPr lang="en-US" sz="2100"/>
              <a:t>Interested Rotarians must apply through their club president, who will inform them if their district participates in the program. </a:t>
            </a:r>
          </a:p>
          <a:p>
            <a:pPr>
              <a:lnSpc>
                <a:spcPct val="90000"/>
              </a:lnSpc>
            </a:pPr>
            <a:r>
              <a:rPr lang="en-US" sz="2100"/>
              <a:t>District chairs work with their counterparts around the world to organize all aspects of exchanges.</a:t>
            </a:r>
          </a:p>
          <a:p>
            <a:pPr>
              <a:lnSpc>
                <a:spcPct val="90000"/>
              </a:lnSpc>
            </a:pPr>
            <a:r>
              <a:rPr lang="en-US" sz="2100"/>
              <a:t>RI produces a list of district Friendship Exchange chairs on a quarterly basis to help with communication.</a:t>
            </a:r>
          </a:p>
        </p:txBody>
      </p:sp>
      <p:graphicFrame>
        <p:nvGraphicFramePr>
          <p:cNvPr id="87045" name="Object 5" descr="1rotary"/>
          <p:cNvGraphicFramePr>
            <a:graphicFrameLocks noChangeAspect="1"/>
          </p:cNvGraphicFramePr>
          <p:nvPr>
            <p:ph type="clipArt" sz="half" idx="2"/>
          </p:nvPr>
        </p:nvGraphicFramePr>
        <p:xfrm>
          <a:off x="4953000" y="2120900"/>
          <a:ext cx="3848100" cy="2614613"/>
        </p:xfrm>
        <a:graphic>
          <a:graphicData uri="http://schemas.openxmlformats.org/presentationml/2006/ole">
            <mc:AlternateContent xmlns:mc="http://schemas.openxmlformats.org/markup-compatibility/2006">
              <mc:Choice xmlns:v="urn:schemas-microsoft-com:vml" Requires="v">
                <p:oleObj spid="_x0000_s87049" name="Photo Editor Photo" r:id="rId4" imgW="3772427" imgH="2561905" progId="MSPhotoEd.3">
                  <p:embed/>
                </p:oleObj>
              </mc:Choice>
              <mc:Fallback>
                <p:oleObj name="Photo Editor Photo" r:id="rId4" imgW="3772427" imgH="2561905" progId="MSPhotoEd.3">
                  <p:embed/>
                  <p:pic>
                    <p:nvPicPr>
                      <p:cNvPr id="0" name="Object 5" descr="1rotar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120900"/>
                        <a:ext cx="3848100" cy="2614613"/>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p:txBody>
          <a:bodyPr/>
          <a:lstStyle/>
          <a:p>
            <a:r>
              <a:rPr lang="en-US"/>
              <a:t>Types of Exchanges</a:t>
            </a:r>
          </a:p>
        </p:txBody>
      </p:sp>
      <p:sp>
        <p:nvSpPr>
          <p:cNvPr id="88069" name="Rectangle 5" descr="1rotary"/>
          <p:cNvSpPr>
            <a:spLocks noGrp="1" noChangeArrowheads="1"/>
          </p:cNvSpPr>
          <p:nvPr>
            <p:ph type="body" idx="1"/>
          </p:nvPr>
        </p:nvSpPr>
        <p:spPr>
          <a:xfrm>
            <a:off x="762000" y="1371600"/>
            <a:ext cx="7696200" cy="5181600"/>
          </a:xfrm>
        </p:spPr>
        <p:txBody>
          <a:bodyPr/>
          <a:lstStyle/>
          <a:p>
            <a:pPr>
              <a:buFontTx/>
              <a:buNone/>
            </a:pPr>
            <a:r>
              <a:rPr lang="en-US" sz="2300" b="1"/>
              <a:t>Visitor Program</a:t>
            </a:r>
          </a:p>
          <a:p>
            <a:pPr>
              <a:spcBef>
                <a:spcPct val="10000"/>
              </a:spcBef>
            </a:pPr>
            <a:r>
              <a:rPr lang="en-US" sz="2300"/>
              <a:t>Individual Rotarians, who may be accompanied by family members, spend a few days in the home of a Rotarian in another country.</a:t>
            </a:r>
          </a:p>
          <a:p>
            <a:pPr>
              <a:buFontTx/>
              <a:buNone/>
            </a:pPr>
            <a:r>
              <a:rPr lang="en-US" sz="2300" b="1"/>
              <a:t>Team Program</a:t>
            </a:r>
          </a:p>
          <a:p>
            <a:pPr>
              <a:spcBef>
                <a:spcPct val="10000"/>
              </a:spcBef>
            </a:pPr>
            <a:r>
              <a:rPr lang="en-US" sz="2300"/>
              <a:t>Rotarian couples, typically four to six, visit several communities in a host district for up to one month.</a:t>
            </a:r>
          </a:p>
          <a:p>
            <a:pPr>
              <a:buFontTx/>
              <a:buNone/>
            </a:pPr>
            <a:r>
              <a:rPr lang="en-US" sz="2300" b="1"/>
              <a:t>Uni-vocational</a:t>
            </a:r>
          </a:p>
          <a:p>
            <a:pPr>
              <a:spcBef>
                <a:spcPct val="10000"/>
              </a:spcBef>
            </a:pPr>
            <a:r>
              <a:rPr lang="en-US" sz="2300"/>
              <a:t>Host and guest Rotarians of the same occupation observe how their job is done in other countries.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Grp="1" noChangeArrowheads="1"/>
          </p:cNvSpPr>
          <p:nvPr>
            <p:ph type="title"/>
          </p:nvPr>
        </p:nvSpPr>
        <p:spPr>
          <a:xfrm>
            <a:off x="1371600" y="381000"/>
            <a:ext cx="8001000" cy="838200"/>
          </a:xfrm>
        </p:spPr>
        <p:txBody>
          <a:bodyPr/>
          <a:lstStyle/>
          <a:p>
            <a:r>
              <a:rPr lang="en-US" sz="3700"/>
              <a:t>Friendship Exchange Guidelines</a:t>
            </a:r>
          </a:p>
        </p:txBody>
      </p:sp>
      <p:sp>
        <p:nvSpPr>
          <p:cNvPr id="137221" name="Rectangle 5" descr="1rotary"/>
          <p:cNvSpPr>
            <a:spLocks noGrp="1" noChangeArrowheads="1"/>
          </p:cNvSpPr>
          <p:nvPr>
            <p:ph type="body" idx="1"/>
          </p:nvPr>
        </p:nvSpPr>
        <p:spPr>
          <a:xfrm>
            <a:off x="762000" y="1600200"/>
            <a:ext cx="8001000" cy="4953000"/>
          </a:xfrm>
        </p:spPr>
        <p:txBody>
          <a:bodyPr/>
          <a:lstStyle/>
          <a:p>
            <a:r>
              <a:rPr lang="en-US" sz="2200"/>
              <a:t>It is expected that all exchanges be reciprocal.</a:t>
            </a:r>
          </a:p>
          <a:p>
            <a:r>
              <a:rPr lang="en-US" sz="2200"/>
              <a:t>Friendship Exchanges may take place at any time during the year that is agreeable to the clubs and districts involved.</a:t>
            </a:r>
          </a:p>
          <a:p>
            <a:r>
              <a:rPr lang="en-US" sz="2200"/>
              <a:t>Reciprocal visits may take place during the same year or in the following year.</a:t>
            </a:r>
          </a:p>
          <a:p>
            <a:r>
              <a:rPr lang="en-US" sz="2200"/>
              <a:t>The length of stay for participants in the visitor program is several (three or four) days, while those in the team program visit several communities in the host district for period of up to four weeks.</a:t>
            </a:r>
          </a:p>
          <a:p>
            <a:r>
              <a:rPr lang="en-US" sz="2200"/>
              <a:t>In all cases, guests are expected to pay their travel and personal expenses.  Hosts are to provide housing, meals, and sightseeing opportunities.  Variations from this standard are only at the host family’s discretion and should not be requested or expected.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Rectangle 6"/>
          <p:cNvSpPr>
            <a:spLocks noGrp="1" noChangeArrowheads="1"/>
          </p:cNvSpPr>
          <p:nvPr>
            <p:ph type="title"/>
          </p:nvPr>
        </p:nvSpPr>
        <p:spPr/>
        <p:txBody>
          <a:bodyPr/>
          <a:lstStyle/>
          <a:p>
            <a:r>
              <a:rPr lang="en-US"/>
              <a:t>Itineraries</a:t>
            </a:r>
          </a:p>
        </p:txBody>
      </p:sp>
      <p:sp>
        <p:nvSpPr>
          <p:cNvPr id="83975" name="Rectangle 7" descr="1rotary"/>
          <p:cNvSpPr>
            <a:spLocks noGrp="1" noChangeArrowheads="1"/>
          </p:cNvSpPr>
          <p:nvPr>
            <p:ph type="body" sz="half" idx="1"/>
          </p:nvPr>
        </p:nvSpPr>
        <p:spPr>
          <a:xfrm>
            <a:off x="533400" y="1600200"/>
            <a:ext cx="7924800" cy="2400300"/>
          </a:xfrm>
        </p:spPr>
        <p:txBody>
          <a:bodyPr/>
          <a:lstStyle/>
          <a:p>
            <a:pPr>
              <a:buFontTx/>
              <a:buNone/>
            </a:pPr>
            <a:r>
              <a:rPr lang="en-US" sz="2400"/>
              <a:t>    Exchanges incorporate a wide array of social events, local activities, and leisure time. Each itinerary is different but will most likely include attending a Rotary meeting or gathering in the host district.</a:t>
            </a:r>
          </a:p>
        </p:txBody>
      </p:sp>
      <p:pic>
        <p:nvPicPr>
          <p:cNvPr id="83979" name="Picture 11" descr="FE1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0" y="3810000"/>
            <a:ext cx="4595813"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1447800" y="381000"/>
            <a:ext cx="7696200" cy="838200"/>
          </a:xfrm>
        </p:spPr>
        <p:txBody>
          <a:bodyPr/>
          <a:lstStyle/>
          <a:p>
            <a:r>
              <a:rPr lang="en-US" sz="3800"/>
              <a:t>District Chair Responsibilities</a:t>
            </a:r>
          </a:p>
        </p:txBody>
      </p:sp>
      <p:sp>
        <p:nvSpPr>
          <p:cNvPr id="91141" name="Rectangle 5" descr="1rotary"/>
          <p:cNvSpPr>
            <a:spLocks noGrp="1" noChangeArrowheads="1"/>
          </p:cNvSpPr>
          <p:nvPr>
            <p:ph type="body" idx="1"/>
          </p:nvPr>
        </p:nvSpPr>
        <p:spPr>
          <a:xfrm>
            <a:off x="762000" y="1600200"/>
            <a:ext cx="7696200" cy="4953000"/>
          </a:xfrm>
        </p:spPr>
        <p:txBody>
          <a:bodyPr/>
          <a:lstStyle/>
          <a:p>
            <a:r>
              <a:rPr lang="en-US"/>
              <a:t>Promote the program and encourage participation within the district.</a:t>
            </a:r>
          </a:p>
          <a:p>
            <a:r>
              <a:rPr lang="en-US"/>
              <a:t>Help plan itineraries for participants. </a:t>
            </a:r>
          </a:p>
          <a:p>
            <a:r>
              <a:rPr lang="en-US"/>
              <a:t>Maintain records on exchange participants and potential hosts for future exchanges. </a:t>
            </a:r>
          </a:p>
          <a:p>
            <a:r>
              <a:rPr lang="en-US"/>
              <a:t>Communicate with other district chairs and clubs when developing Friendship Exchanges.</a:t>
            </a:r>
          </a:p>
          <a:p>
            <a:r>
              <a:rPr lang="en-US"/>
              <a:t>Submit and update district profiles on the RFE Matching Board.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Online Resources</a:t>
            </a:r>
          </a:p>
        </p:txBody>
      </p:sp>
      <p:sp>
        <p:nvSpPr>
          <p:cNvPr id="108559" name="Rectangle 15" descr="1rotary"/>
          <p:cNvSpPr>
            <a:spLocks noGrp="1" noChangeArrowheads="1"/>
          </p:cNvSpPr>
          <p:nvPr>
            <p:ph type="body" idx="1"/>
          </p:nvPr>
        </p:nvSpPr>
        <p:spPr/>
        <p:txBody>
          <a:bodyPr/>
          <a:lstStyle/>
          <a:p>
            <a:pPr>
              <a:buFontTx/>
              <a:buNone/>
            </a:pPr>
            <a:r>
              <a:rPr lang="en-US"/>
              <a:t>For general program information, please go to </a:t>
            </a:r>
            <a:r>
              <a:rPr lang="en-US">
                <a:hlinkClick r:id="rId3"/>
              </a:rPr>
              <a:t>www.rotary.org</a:t>
            </a:r>
            <a:r>
              <a:rPr lang="en-US"/>
              <a:t> &gt; Service and Fellowship &gt; Rotary Friendship Exchange.</a:t>
            </a:r>
          </a:p>
          <a:p>
            <a:pPr>
              <a:buFontTx/>
              <a:buNone/>
            </a:pPr>
            <a:endParaRPr lang="en-US"/>
          </a:p>
          <a:p>
            <a:pPr>
              <a:buFontTx/>
              <a:buNone/>
            </a:pPr>
            <a:r>
              <a:rPr lang="en-US"/>
              <a:t>On the Web site, you may access the following resources:</a:t>
            </a:r>
          </a:p>
          <a:p>
            <a:r>
              <a:rPr lang="en-US">
                <a:hlinkClick r:id="rId4"/>
              </a:rPr>
              <a:t>Rotary Friendship Exchange Handbook</a:t>
            </a:r>
            <a:endParaRPr lang="en-US"/>
          </a:p>
          <a:p>
            <a:r>
              <a:rPr lang="en-US">
                <a:hlinkClick r:id="rId5"/>
              </a:rPr>
              <a:t>Rotary Friendship Exchange Matching Board</a:t>
            </a:r>
            <a:endParaRPr lang="en-US"/>
          </a:p>
          <a:p>
            <a:r>
              <a:rPr lang="en-US">
                <a:hlinkClick r:id="rId6"/>
              </a:rPr>
              <a:t>Building Cultural Awareness</a:t>
            </a:r>
            <a:endParaRPr lang="en-US"/>
          </a:p>
          <a:p>
            <a:pPr>
              <a:buFontTx/>
              <a:buNone/>
            </a:pPr>
            <a:endParaRPr lang="en-US"/>
          </a:p>
          <a:p>
            <a:endParaRPr lang="en-US"/>
          </a:p>
        </p:txBody>
      </p:sp>
    </p:spTree>
  </p:cSld>
  <p:clrMapOvr>
    <a:masterClrMapping/>
  </p:clrMapOvr>
</p:sld>
</file>

<file path=ppt/theme/theme1.xml><?xml version="1.0" encoding="utf-8"?>
<a:theme xmlns:a="http://schemas.openxmlformats.org/drawingml/2006/main" name="New member template">
  <a:themeElements>
    <a:clrScheme name="">
      <a:dk1>
        <a:srgbClr val="000000"/>
      </a:dk1>
      <a:lt1>
        <a:srgbClr val="FFFFFF"/>
      </a:lt1>
      <a:dk2>
        <a:srgbClr val="414141"/>
      </a:dk2>
      <a:lt2>
        <a:srgbClr val="00279F"/>
      </a:lt2>
      <a:accent1>
        <a:srgbClr val="0000FF"/>
      </a:accent1>
      <a:accent2>
        <a:srgbClr val="FF0000"/>
      </a:accent2>
      <a:accent3>
        <a:srgbClr val="FFFFFF"/>
      </a:accent3>
      <a:accent4>
        <a:srgbClr val="000000"/>
      </a:accent4>
      <a:accent5>
        <a:srgbClr val="AAAAFF"/>
      </a:accent5>
      <a:accent6>
        <a:srgbClr val="E70000"/>
      </a:accent6>
      <a:hlink>
        <a:srgbClr val="00279F"/>
      </a:hlink>
      <a:folHlink>
        <a:srgbClr val="C0C0C0"/>
      </a:folHlink>
    </a:clrScheme>
    <a:fontScheme name="New member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sng" strike="noStrike" cap="none" normalizeH="0" baseline="0" smtClean="0">
            <a:ln>
              <a:noFill/>
            </a:ln>
            <a:solidFill>
              <a:schemeClr val="tx1"/>
            </a:solidFill>
            <a:effectLst/>
            <a:latin typeface="Arial" charset="0"/>
          </a:defRPr>
        </a:defPPr>
      </a:lstStyle>
    </a:lnDef>
  </a:objectDefaults>
  <a:extraClrSchemeLst>
    <a:extraClrScheme>
      <a:clrScheme name="New member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 member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 member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 member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 member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 member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 member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C75AA64C6DB1488D10886FE989F4E7" ma:contentTypeVersion="10" ma:contentTypeDescription="Create a new document." ma:contentTypeScope="" ma:versionID="552be786f859246a4eac1732271db3d6">
  <xsd:schema xmlns:xsd="http://www.w3.org/2001/XMLSchema" xmlns:p="http://schemas.microsoft.com/office/2006/metadata/properties" xmlns:ns2="e0e11cc8-5b4a-419f-b173-cd19edf4027f" xmlns:ns3="731a2cd5-a2bc-4408-9260-afd7df7ee8b1" xmlns:ns5="2d126080-db0c-4945-98fd-10e1ca357f93" targetNamespace="http://schemas.microsoft.com/office/2006/metadata/properties" ma:root="true" ma:fieldsID="a4ff3e3095550344a83d2f31a63c9577" ns2:_="" ns3:_="" ns5:_="">
    <xsd:import namespace="e0e11cc8-5b4a-419f-b173-cd19edf4027f"/>
    <xsd:import namespace="731a2cd5-a2bc-4408-9260-afd7df7ee8b1"/>
    <xsd:import namespace="2d126080-db0c-4945-98fd-10e1ca357f93"/>
    <xsd:element name="properties">
      <xsd:complexType>
        <xsd:sequence>
          <xsd:element name="documentManagement">
            <xsd:complexType>
              <xsd:all>
                <xsd:element ref="ns2:Display_x0020_In"/>
                <xsd:element ref="ns3:RI_x0020_Document_x0020_Summary" minOccurs="0"/>
                <xsd:element ref="ns3:RI_x0020_Document_x0020_Type" minOccurs="0"/>
                <xsd:element ref="ns2:Publication_x0020_ID" minOccurs="0"/>
                <xsd:element ref="ns3:Categories" minOccurs="0"/>
                <xsd:element ref="ns5:RI_x0020_Document_x0020_Category" minOccurs="0"/>
                <xsd:element ref="ns5:RI_x0020_Time_x0020_Flag"/>
              </xsd:all>
            </xsd:complexType>
          </xsd:element>
        </xsd:sequence>
      </xsd:complexType>
    </xsd:element>
  </xsd:schema>
  <xsd:schema xmlns:xsd="http://www.w3.org/2001/XMLSchema" xmlns:dms="http://schemas.microsoft.com/office/2006/documentManagement/types" targetNamespace="e0e11cc8-5b4a-419f-b173-cd19edf4027f" elementFormDefault="qualified">
    <xsd:import namespace="http://schemas.microsoft.com/office/2006/documentManagement/types"/>
    <xsd:element name="Display_x0020_In" ma:index="8" ma:displayName="Display In" ma:default="English" ma:description="Select language association for the document. Document will apprear in the search results under the variation you set in this column." ma:format="Dropdown" ma:internalName="Display_x0020_In">
      <xsd:simpleType>
        <xsd:restriction base="dms:Choice">
          <xsd:enumeration value="English"/>
          <xsd:enumeration value="French"/>
          <xsd:enumeration value="German"/>
          <xsd:enumeration value="Italian"/>
          <xsd:enumeration value="Japanese"/>
          <xsd:enumeration value="Korean"/>
          <xsd:enumeration value="Portuguese"/>
          <xsd:enumeration value="Spanish"/>
          <xsd:enumeration value="Swedish"/>
        </xsd:restriction>
      </xsd:simpleType>
    </xsd:element>
    <xsd:element name="Publication_x0020_ID" ma:index="11" nillable="true" ma:displayName="Publication ID" ma:internalName="Publication_x0020_ID">
      <xsd:simpleType>
        <xsd:restriction base="dms:Text">
          <xsd:maxLength value="255"/>
        </xsd:restriction>
      </xsd:simpleType>
    </xsd:element>
  </xsd:schema>
  <xsd:schema xmlns:xsd="http://www.w3.org/2001/XMLSchema" xmlns:dms="http://schemas.microsoft.com/office/2006/documentManagement/types" targetNamespace="731a2cd5-a2bc-4408-9260-afd7df7ee8b1" elementFormDefault="qualified">
    <xsd:import namespace="http://schemas.microsoft.com/office/2006/documentManagement/types"/>
    <xsd:element name="RI_x0020_Document_x0020_Summary" ma:index="9" nillable="true" ma:displayName="RI Document Summary" ma:internalName="RI_x0020_Document_x0020_Summary">
      <xsd:simpleType>
        <xsd:restriction base="dms:Note"/>
      </xsd:simpleType>
    </xsd:element>
    <xsd:element name="RI_x0020_Document_x0020_Type" ma:index="10" nillable="true" ma:displayName="RI Document Type" ma:default="Document" ma:format="Dropdown" ma:internalName="RI_x0020_Document_x0020_Type">
      <xsd:simpleType>
        <xsd:restriction base="dms:Choice">
          <xsd:enumeration value="Document"/>
          <xsd:enumeration value="Image"/>
          <xsd:enumeration value="Multimedia"/>
        </xsd:restriction>
      </xsd:simpleType>
    </xsd:element>
    <xsd:element name="Categories" ma:index="13" nillable="true" ma:displayName="Categories" ma:internalName="Categories">
      <xsd:simpleType>
        <xsd:restriction base="dms:Text"/>
      </xsd:simpleType>
    </xsd:element>
  </xsd:schema>
  <xsd:schema xmlns:xsd="http://www.w3.org/2001/XMLSchema" xmlns:dms="http://schemas.microsoft.com/office/2006/documentManagement/types" targetNamespace="2d126080-db0c-4945-98fd-10e1ca357f93" elementFormDefault="qualified">
    <xsd:import namespace="http://schemas.microsoft.com/office/2006/documentManagement/types"/>
    <xsd:element name="RI_x0020_Document_x0020_Category" ma:index="14" nillable="true" ma:displayName="RI Document Category" ma:list="{0c37ee9d-0044-4ea9-af95-8089b66559df}" ma:internalName="RI_x0020_Document_x0020_Category" ma:showField="Title">
      <xsd:complexType>
        <xsd:complexContent>
          <xsd:extension base="dms:MultiChoiceLookup">
            <xsd:sequence>
              <xsd:element name="Value" type="dms:Lookup" maxOccurs="unbounded" minOccurs="0" nillable="true"/>
            </xsd:sequence>
          </xsd:extension>
        </xsd:complexContent>
      </xsd:complexType>
    </xsd:element>
    <xsd:element name="RI_x0020_Time_x0020_Flag" ma:index="15" ma:displayName="RI Time Flag" ma:default="No" ma:description="Flag docs in XSLT" ma:format="Dropdown" ma:internalName="RI_x0020_Time_x0020_Flag">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4"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2B93A4A-E5C2-4727-9D11-90845EDC3746}">
  <ds:schemaRefs>
    <ds:schemaRef ds:uri="http://schemas.microsoft.com/office/2006/metadata/longProperties"/>
  </ds:schemaRefs>
</ds:datastoreItem>
</file>

<file path=customXml/itemProps2.xml><?xml version="1.0" encoding="utf-8"?>
<ds:datastoreItem xmlns:ds="http://schemas.openxmlformats.org/officeDocument/2006/customXml" ds:itemID="{734C3098-9434-42B4-9FA1-18AE5A192CD5}">
  <ds:schemaRefs>
    <ds:schemaRef ds:uri="http://schemas.microsoft.com/sharepoint/v3/contenttype/forms"/>
  </ds:schemaRefs>
</ds:datastoreItem>
</file>

<file path=customXml/itemProps3.xml><?xml version="1.0" encoding="utf-8"?>
<ds:datastoreItem xmlns:ds="http://schemas.openxmlformats.org/officeDocument/2006/customXml" ds:itemID="{015656F2-A4FF-4A91-8F1D-0D348D8B71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e11cc8-5b4a-419f-b173-cd19edf4027f"/>
    <ds:schemaRef ds:uri="731a2cd5-a2bc-4408-9260-afd7df7ee8b1"/>
    <ds:schemaRef ds:uri="2d126080-db0c-4945-98fd-10e1ca357f9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C:\Documents and Settings\hazardj\Local Settings\Temporary Internet Files\OLK3EF\New member template.pot</Template>
  <TotalTime>1487</TotalTime>
  <Pages>4</Pages>
  <Words>718</Words>
  <Application>Microsoft Office PowerPoint</Application>
  <PresentationFormat>On-screen Show (4:3)</PresentationFormat>
  <Paragraphs>62</Paragraphs>
  <Slides>10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Times New Roman</vt:lpstr>
      <vt:lpstr>Arial</vt:lpstr>
      <vt:lpstr>Wingdings</vt:lpstr>
      <vt:lpstr>Monotype Sorts</vt:lpstr>
      <vt:lpstr>New member template</vt:lpstr>
      <vt:lpstr>Microsoft Photo Editor 3.0 Photo</vt:lpstr>
      <vt:lpstr>   </vt:lpstr>
      <vt:lpstr>What is Friendship Exchange?</vt:lpstr>
      <vt:lpstr> Friendship Exchange Goals </vt:lpstr>
      <vt:lpstr>Building a Friendship Exchange</vt:lpstr>
      <vt:lpstr>Types of Exchanges</vt:lpstr>
      <vt:lpstr>Friendship Exchange Guidelines</vt:lpstr>
      <vt:lpstr>Itineraries</vt:lpstr>
      <vt:lpstr>District Chair Responsibilities</vt:lpstr>
      <vt:lpstr>Online Resources</vt:lpstr>
      <vt:lpstr>Contact RI Staff</vt:lpstr>
    </vt:vector>
  </TitlesOfParts>
  <Company>Rotary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Friendship Exchange</dc:title>
  <dc:creator>Jill Hazard</dc:creator>
  <cp:lastModifiedBy>Tiffany</cp:lastModifiedBy>
  <cp:revision>105</cp:revision>
  <cp:lastPrinted>2000-05-26T13:44:47Z</cp:lastPrinted>
  <dcterms:created xsi:type="dcterms:W3CDTF">2003-10-27T20:44:48Z</dcterms:created>
  <dcterms:modified xsi:type="dcterms:W3CDTF">2011-06-30T22:22:12Z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 Time Flag">
    <vt:lpwstr>No</vt:lpwstr>
  </property>
  <property fmtid="{D5CDD505-2E9C-101B-9397-08002B2CF9AE}" pid="3" name="ContentType">
    <vt:lpwstr>Document</vt:lpwstr>
  </property>
  <property fmtid="{D5CDD505-2E9C-101B-9397-08002B2CF9AE}" pid="4" name="Publication ID">
    <vt:lpwstr/>
  </property>
  <property fmtid="{D5CDD505-2E9C-101B-9397-08002B2CF9AE}" pid="5" name="RI Document Category">
    <vt:lpwstr>39;#Rotary Friendship Exchange</vt:lpwstr>
  </property>
  <property fmtid="{D5CDD505-2E9C-101B-9397-08002B2CF9AE}" pid="6" name="Display In">
    <vt:lpwstr>English</vt:lpwstr>
  </property>
  <property fmtid="{D5CDD505-2E9C-101B-9397-08002B2CF9AE}" pid="7" name="RI Document Summary">
    <vt:lpwstr>Rotary Friendship Exchange</vt:lpwstr>
  </property>
  <property fmtid="{D5CDD505-2E9C-101B-9397-08002B2CF9AE}" pid="8" name="RI Document Type">
    <vt:lpwstr>Document</vt:lpwstr>
  </property>
</Properties>
</file>